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92" r:id="rId6"/>
    <p:sldId id="311" r:id="rId7"/>
    <p:sldId id="305" r:id="rId8"/>
    <p:sldId id="333" r:id="rId9"/>
    <p:sldId id="328" r:id="rId10"/>
    <p:sldId id="336" r:id="rId11"/>
    <p:sldId id="338" r:id="rId12"/>
    <p:sldId id="312" r:id="rId13"/>
    <p:sldId id="320" r:id="rId14"/>
    <p:sldId id="321" r:id="rId15"/>
    <p:sldId id="323" r:id="rId16"/>
    <p:sldId id="327" r:id="rId17"/>
    <p:sldId id="331" r:id="rId18"/>
    <p:sldId id="332" r:id="rId19"/>
    <p:sldId id="326" r:id="rId20"/>
    <p:sldId id="32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ED09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1619" autoAdjust="0"/>
  </p:normalViewPr>
  <p:slideViewPr>
    <p:cSldViewPr snapToGrid="0">
      <p:cViewPr varScale="1">
        <p:scale>
          <a:sx n="87" d="100"/>
          <a:sy n="87" d="100"/>
        </p:scale>
        <p:origin x="7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vin\Downloads\Final_Detailed_Instrumentation_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vin\Downloads\Final_Detailed_Instrumentation_Summa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vin\Downloads\Final_Detailed_Instrumentation_Summary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vin\Downloads\Final_Detailed_Instrumentation_Summar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r>
              <a:rPr 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in Instrumentation of CSMIP Instrumented Structures 1975-2021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Reinforced Concrete Building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Sheet1!$B$2:$B$48</c:f>
              <c:numCache>
                <c:formatCode>General</c:formatCode>
                <c:ptCount val="47"/>
                <c:pt idx="0">
                  <c:v>3</c:v>
                </c:pt>
                <c:pt idx="1">
                  <c:v>15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4</c:v>
                </c:pt>
                <c:pt idx="6">
                  <c:v>1</c:v>
                </c:pt>
                <c:pt idx="7">
                  <c:v>2</c:v>
                </c:pt>
                <c:pt idx="8">
                  <c:v>4</c:v>
                </c:pt>
                <c:pt idx="9">
                  <c:v>3</c:v>
                </c:pt>
                <c:pt idx="10">
                  <c:v>7</c:v>
                </c:pt>
                <c:pt idx="11">
                  <c:v>4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5">
                  <c:v>4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2</c:v>
                </c:pt>
                <c:pt idx="22">
                  <c:v>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2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1</c:v>
                </c:pt>
                <c:pt idx="43">
                  <c:v>3</c:v>
                </c:pt>
                <c:pt idx="44">
                  <c:v>3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23-4AE8-9C0B-E9EA8A45CD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Composite Building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Sheet1!$C$2:$C$48</c:f>
              <c:numCache>
                <c:formatCode>General</c:formatCode>
                <c:ptCount val="47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1</c:v>
                </c:pt>
                <c:pt idx="25">
                  <c:v>0</c:v>
                </c:pt>
                <c:pt idx="26">
                  <c:v>5</c:v>
                </c:pt>
                <c:pt idx="27">
                  <c:v>1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1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4</c:v>
                </c:pt>
                <c:pt idx="40">
                  <c:v>0</c:v>
                </c:pt>
                <c:pt idx="41">
                  <c:v>2</c:v>
                </c:pt>
                <c:pt idx="42">
                  <c:v>3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23-4AE8-9C0B-E9EA8A45CD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 Building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Sheet1!$D$2:$D$48</c:f>
              <c:numCache>
                <c:formatCode>General</c:formatCode>
                <c:ptCount val="47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0</c:v>
                </c:pt>
                <c:pt idx="4">
                  <c:v>2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</c:v>
                </c:pt>
                <c:pt idx="10">
                  <c:v>1</c:v>
                </c:pt>
                <c:pt idx="11">
                  <c:v>4</c:v>
                </c:pt>
                <c:pt idx="12">
                  <c:v>4</c:v>
                </c:pt>
                <c:pt idx="13">
                  <c:v>3</c:v>
                </c:pt>
                <c:pt idx="14">
                  <c:v>3</c:v>
                </c:pt>
                <c:pt idx="15">
                  <c:v>4</c:v>
                </c:pt>
                <c:pt idx="16">
                  <c:v>6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4</c:v>
                </c:pt>
                <c:pt idx="21">
                  <c:v>2</c:v>
                </c:pt>
                <c:pt idx="22">
                  <c:v>1</c:v>
                </c:pt>
                <c:pt idx="23">
                  <c:v>3</c:v>
                </c:pt>
                <c:pt idx="24">
                  <c:v>3</c:v>
                </c:pt>
                <c:pt idx="25">
                  <c:v>2</c:v>
                </c:pt>
                <c:pt idx="26">
                  <c:v>2</c:v>
                </c:pt>
                <c:pt idx="27">
                  <c:v>5</c:v>
                </c:pt>
                <c:pt idx="28">
                  <c:v>4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4</c:v>
                </c:pt>
                <c:pt idx="34">
                  <c:v>3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23-4AE8-9C0B-E9EA8A45CD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Reinforced Concrete Bridge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Sheet1!$E$2:$E$48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3</c:v>
                </c:pt>
                <c:pt idx="18">
                  <c:v>7</c:v>
                </c:pt>
                <c:pt idx="19">
                  <c:v>5</c:v>
                </c:pt>
                <c:pt idx="20">
                  <c:v>10</c:v>
                </c:pt>
                <c:pt idx="21">
                  <c:v>8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0</c:v>
                </c:pt>
                <c:pt idx="34">
                  <c:v>4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23-4AE8-9C0B-E9EA8A45CD2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Composite Bridge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Sheet1!$F$2:$F$48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23-4AE8-9C0B-E9EA8A45CD2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 Bridge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Sheet1!$G$2:$G$48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423-4AE8-9C0B-E9EA8A45CD2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Dams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Sheet1!$H$2:$H$48</c:f>
              <c:numCache>
                <c:formatCode>General</c:formatCode>
                <c:ptCount val="47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23-4AE8-9C0B-E9EA8A45CD2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Other Structure Types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Sheet1!$I$2:$I$48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423-4AE8-9C0B-E9EA8A45CD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8939343"/>
        <c:axId val="1738936943"/>
      </c:barChart>
      <c:catAx>
        <c:axId val="173893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50570744707285864"/>
              <c:y val="0.865827621367472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38936943"/>
        <c:crosses val="autoZero"/>
        <c:auto val="1"/>
        <c:lblAlgn val="ctr"/>
        <c:lblOffset val="100"/>
        <c:noMultiLvlLbl val="0"/>
      </c:catAx>
      <c:valAx>
        <c:axId val="1738936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Instrumented</a:t>
                </a:r>
                <a:r>
                  <a:rPr lang="en-US" sz="16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Structures</a:t>
                </a:r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8.1766148814390836E-3"/>
              <c:y val="0.22553376196680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38939343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6793181395204876E-2"/>
          <c:y val="0.90635760023349754"/>
          <c:w val="0.90804212515899752"/>
          <c:h val="7.4100436186483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r>
              <a:rPr 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in Instrumentation of CSMIP Instrumented Structures 1975-2021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Reinforced Concrete Building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Sheet1!$B$2:$B$48</c:f>
              <c:numCache>
                <c:formatCode>General</c:formatCode>
                <c:ptCount val="47"/>
                <c:pt idx="0">
                  <c:v>3</c:v>
                </c:pt>
                <c:pt idx="1">
                  <c:v>15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4</c:v>
                </c:pt>
                <c:pt idx="6">
                  <c:v>1</c:v>
                </c:pt>
                <c:pt idx="7">
                  <c:v>2</c:v>
                </c:pt>
                <c:pt idx="8">
                  <c:v>4</c:v>
                </c:pt>
                <c:pt idx="9">
                  <c:v>3</c:v>
                </c:pt>
                <c:pt idx="10">
                  <c:v>7</c:v>
                </c:pt>
                <c:pt idx="11">
                  <c:v>4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5">
                  <c:v>4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2</c:v>
                </c:pt>
                <c:pt idx="22">
                  <c:v>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2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1</c:v>
                </c:pt>
                <c:pt idx="43">
                  <c:v>3</c:v>
                </c:pt>
                <c:pt idx="44">
                  <c:v>3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23-4AE8-9C0B-E9EA8A45CD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Composite Building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Sheet1!$C$2:$C$48</c:f>
              <c:numCache>
                <c:formatCode>General</c:formatCode>
                <c:ptCount val="47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1</c:v>
                </c:pt>
                <c:pt idx="25">
                  <c:v>0</c:v>
                </c:pt>
                <c:pt idx="26">
                  <c:v>5</c:v>
                </c:pt>
                <c:pt idx="27">
                  <c:v>1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1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4</c:v>
                </c:pt>
                <c:pt idx="40">
                  <c:v>0</c:v>
                </c:pt>
                <c:pt idx="41">
                  <c:v>2</c:v>
                </c:pt>
                <c:pt idx="42">
                  <c:v>3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23-4AE8-9C0B-E9EA8A45CD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 Building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Sheet1!$D$2:$D$48</c:f>
              <c:numCache>
                <c:formatCode>General</c:formatCode>
                <c:ptCount val="47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0</c:v>
                </c:pt>
                <c:pt idx="4">
                  <c:v>2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</c:v>
                </c:pt>
                <c:pt idx="10">
                  <c:v>1</c:v>
                </c:pt>
                <c:pt idx="11">
                  <c:v>4</c:v>
                </c:pt>
                <c:pt idx="12">
                  <c:v>4</c:v>
                </c:pt>
                <c:pt idx="13">
                  <c:v>3</c:v>
                </c:pt>
                <c:pt idx="14">
                  <c:v>3</c:v>
                </c:pt>
                <c:pt idx="15">
                  <c:v>4</c:v>
                </c:pt>
                <c:pt idx="16">
                  <c:v>6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4</c:v>
                </c:pt>
                <c:pt idx="21">
                  <c:v>2</c:v>
                </c:pt>
                <c:pt idx="22">
                  <c:v>1</c:v>
                </c:pt>
                <c:pt idx="23">
                  <c:v>3</c:v>
                </c:pt>
                <c:pt idx="24">
                  <c:v>3</c:v>
                </c:pt>
                <c:pt idx="25">
                  <c:v>2</c:v>
                </c:pt>
                <c:pt idx="26">
                  <c:v>2</c:v>
                </c:pt>
                <c:pt idx="27">
                  <c:v>5</c:v>
                </c:pt>
                <c:pt idx="28">
                  <c:v>4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4</c:v>
                </c:pt>
                <c:pt idx="34">
                  <c:v>3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23-4AE8-9C0B-E9EA8A45CD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Reinforced Concrete Bridge</c:v>
                </c:pt>
              </c:strCache>
            </c:strRef>
          </c:tx>
          <c:spPr>
            <a:solidFill>
              <a:schemeClr val="accent3">
                <a:shade val="92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Sheet1!$E$2:$E$48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3</c:v>
                </c:pt>
                <c:pt idx="18">
                  <c:v>7</c:v>
                </c:pt>
                <c:pt idx="19">
                  <c:v>5</c:v>
                </c:pt>
                <c:pt idx="20">
                  <c:v>10</c:v>
                </c:pt>
                <c:pt idx="21">
                  <c:v>8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0</c:v>
                </c:pt>
                <c:pt idx="34">
                  <c:v>4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23-4AE8-9C0B-E9EA8A45CD2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Composite Bridge</c:v>
                </c:pt>
              </c:strCache>
            </c:strRef>
          </c:tx>
          <c:spPr>
            <a:solidFill>
              <a:schemeClr val="accent3">
                <a:tint val="93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Sheet1!$F$2:$F$48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23-4AE8-9C0B-E9EA8A45CD2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 Bridge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Sheet1!$G$2:$G$48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423-4AE8-9C0B-E9EA8A45CD2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Dams</c:v>
                </c:pt>
              </c:strCache>
            </c:strRef>
          </c:tx>
          <c:spPr>
            <a:solidFill>
              <a:schemeClr val="accent3">
                <a:tint val="62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Sheet1!$H$2:$H$48</c:f>
              <c:numCache>
                <c:formatCode>General</c:formatCode>
                <c:ptCount val="47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23-4AE8-9C0B-E9EA8A45CD2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Other Structure Types</c:v>
                </c:pt>
              </c:strCache>
            </c:strRef>
          </c:tx>
          <c:spPr>
            <a:solidFill>
              <a:schemeClr val="accent3">
                <a:tint val="4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Sheet1!$I$2:$I$48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423-4AE8-9C0B-E9EA8A45CD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8939343"/>
        <c:axId val="1738936943"/>
      </c:barChart>
      <c:catAx>
        <c:axId val="173893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50570744707285864"/>
              <c:y val="0.865827621367472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38936943"/>
        <c:crosses val="autoZero"/>
        <c:auto val="1"/>
        <c:lblAlgn val="ctr"/>
        <c:lblOffset val="100"/>
        <c:noMultiLvlLbl val="0"/>
      </c:catAx>
      <c:valAx>
        <c:axId val="1738936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Instrumented</a:t>
                </a:r>
                <a:r>
                  <a:rPr lang="en-US" sz="16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Structures</a:t>
                </a:r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8.1766148814390836E-3"/>
              <c:y val="0.22553376196680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38939343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3.9491456587079844E-2"/>
          <c:y val="0.9063576220592563"/>
          <c:w val="0.94689462881529929"/>
          <c:h val="7.4100436186483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r>
              <a:rPr 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in Instrumentation of CSMIP Instrumented Structures 1975-2021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Reinforced Concrete Building</c:v>
                </c:pt>
              </c:strCache>
            </c:strRef>
          </c:tx>
          <c:spPr>
            <a:solidFill>
              <a:schemeClr val="accent3">
                <a:shade val="4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Sheet1!$B$2:$B$48</c:f>
              <c:numCache>
                <c:formatCode>General</c:formatCode>
                <c:ptCount val="47"/>
                <c:pt idx="0">
                  <c:v>3</c:v>
                </c:pt>
                <c:pt idx="1">
                  <c:v>15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4</c:v>
                </c:pt>
                <c:pt idx="6">
                  <c:v>1</c:v>
                </c:pt>
                <c:pt idx="7">
                  <c:v>2</c:v>
                </c:pt>
                <c:pt idx="8">
                  <c:v>4</c:v>
                </c:pt>
                <c:pt idx="9">
                  <c:v>3</c:v>
                </c:pt>
                <c:pt idx="10">
                  <c:v>7</c:v>
                </c:pt>
                <c:pt idx="11">
                  <c:v>4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5">
                  <c:v>4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2</c:v>
                </c:pt>
                <c:pt idx="22">
                  <c:v>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2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1</c:v>
                </c:pt>
                <c:pt idx="43">
                  <c:v>3</c:v>
                </c:pt>
                <c:pt idx="44">
                  <c:v>3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23-4AE8-9C0B-E9EA8A45CD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Composite Building</c:v>
                </c:pt>
              </c:strCache>
            </c:strRef>
          </c:tx>
          <c:spPr>
            <a:solidFill>
              <a:schemeClr val="accent3">
                <a:shade val="61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Sheet1!$C$2:$C$48</c:f>
              <c:numCache>
                <c:formatCode>General</c:formatCode>
                <c:ptCount val="47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1</c:v>
                </c:pt>
                <c:pt idx="25">
                  <c:v>0</c:v>
                </c:pt>
                <c:pt idx="26">
                  <c:v>5</c:v>
                </c:pt>
                <c:pt idx="27">
                  <c:v>1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1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4</c:v>
                </c:pt>
                <c:pt idx="40">
                  <c:v>0</c:v>
                </c:pt>
                <c:pt idx="41">
                  <c:v>2</c:v>
                </c:pt>
                <c:pt idx="42">
                  <c:v>3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23-4AE8-9C0B-E9EA8A45CD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 Building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Sheet1!$D$2:$D$48</c:f>
              <c:numCache>
                <c:formatCode>General</c:formatCode>
                <c:ptCount val="47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0</c:v>
                </c:pt>
                <c:pt idx="4">
                  <c:v>2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</c:v>
                </c:pt>
                <c:pt idx="10">
                  <c:v>1</c:v>
                </c:pt>
                <c:pt idx="11">
                  <c:v>4</c:v>
                </c:pt>
                <c:pt idx="12">
                  <c:v>4</c:v>
                </c:pt>
                <c:pt idx="13">
                  <c:v>3</c:v>
                </c:pt>
                <c:pt idx="14">
                  <c:v>3</c:v>
                </c:pt>
                <c:pt idx="15">
                  <c:v>4</c:v>
                </c:pt>
                <c:pt idx="16">
                  <c:v>6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4</c:v>
                </c:pt>
                <c:pt idx="21">
                  <c:v>2</c:v>
                </c:pt>
                <c:pt idx="22">
                  <c:v>1</c:v>
                </c:pt>
                <c:pt idx="23">
                  <c:v>3</c:v>
                </c:pt>
                <c:pt idx="24">
                  <c:v>3</c:v>
                </c:pt>
                <c:pt idx="25">
                  <c:v>2</c:v>
                </c:pt>
                <c:pt idx="26">
                  <c:v>2</c:v>
                </c:pt>
                <c:pt idx="27">
                  <c:v>5</c:v>
                </c:pt>
                <c:pt idx="28">
                  <c:v>4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4</c:v>
                </c:pt>
                <c:pt idx="34">
                  <c:v>3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23-4AE8-9C0B-E9EA8A45CD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Reinforced Concrete Bridge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Sheet1!$E$2:$E$48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3</c:v>
                </c:pt>
                <c:pt idx="18">
                  <c:v>7</c:v>
                </c:pt>
                <c:pt idx="19">
                  <c:v>5</c:v>
                </c:pt>
                <c:pt idx="20">
                  <c:v>10</c:v>
                </c:pt>
                <c:pt idx="21">
                  <c:v>8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0</c:v>
                </c:pt>
                <c:pt idx="34">
                  <c:v>4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23-4AE8-9C0B-E9EA8A45CD2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Composite Bridge</c:v>
                </c:pt>
              </c:strCache>
            </c:strRef>
          </c:tx>
          <c:spPr>
            <a:solidFill>
              <a:schemeClr val="accent3">
                <a:tint val="93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Sheet1!$F$2:$F$48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23-4AE8-9C0B-E9EA8A45CD2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 Bridge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Sheet1!$G$2:$G$48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423-4AE8-9C0B-E9EA8A45CD2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Dams</c:v>
                </c:pt>
              </c:strCache>
            </c:strRef>
          </c:tx>
          <c:spPr>
            <a:solidFill>
              <a:schemeClr val="accent3">
                <a:tint val="62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Sheet1!$H$2:$H$48</c:f>
              <c:numCache>
                <c:formatCode>General</c:formatCode>
                <c:ptCount val="47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23-4AE8-9C0B-E9EA8A45CD2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Other Structure Types</c:v>
                </c:pt>
              </c:strCache>
            </c:strRef>
          </c:tx>
          <c:spPr>
            <a:solidFill>
              <a:schemeClr val="accent3">
                <a:tint val="4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Sheet1!$I$2:$I$48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423-4AE8-9C0B-E9EA8A45CD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8939343"/>
        <c:axId val="1738936943"/>
      </c:barChart>
      <c:catAx>
        <c:axId val="173893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50570744707285864"/>
              <c:y val="0.865827621367472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38936943"/>
        <c:crosses val="autoZero"/>
        <c:auto val="1"/>
        <c:lblAlgn val="ctr"/>
        <c:lblOffset val="100"/>
        <c:noMultiLvlLbl val="0"/>
      </c:catAx>
      <c:valAx>
        <c:axId val="1738936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Instrumented</a:t>
                </a:r>
                <a:r>
                  <a:rPr lang="en-US" sz="16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Structures</a:t>
                </a:r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8.1766148814390836E-3"/>
              <c:y val="0.22553376196680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38939343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6.6793181395204876E-2"/>
          <c:y val="0.90635760023349754"/>
          <c:w val="0.90804212515899752"/>
          <c:h val="7.4100436186483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r>
              <a:rPr lang="en-US" sz="24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in Instrumentation of CSMIP Instrumented Structures 1975-2021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Reinforced Concrete Building</c:v>
                </c:pt>
              </c:strCache>
            </c:strRef>
          </c:tx>
          <c:spPr>
            <a:solidFill>
              <a:schemeClr val="accent3">
                <a:shade val="4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Sheet1!$B$2:$B$48</c:f>
              <c:numCache>
                <c:formatCode>General</c:formatCode>
                <c:ptCount val="47"/>
                <c:pt idx="0">
                  <c:v>3</c:v>
                </c:pt>
                <c:pt idx="1">
                  <c:v>15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4</c:v>
                </c:pt>
                <c:pt idx="6">
                  <c:v>1</c:v>
                </c:pt>
                <c:pt idx="7">
                  <c:v>2</c:v>
                </c:pt>
                <c:pt idx="8">
                  <c:v>4</c:v>
                </c:pt>
                <c:pt idx="9">
                  <c:v>3</c:v>
                </c:pt>
                <c:pt idx="10">
                  <c:v>7</c:v>
                </c:pt>
                <c:pt idx="11">
                  <c:v>4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5">
                  <c:v>4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2</c:v>
                </c:pt>
                <c:pt idx="22">
                  <c:v>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2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1</c:v>
                </c:pt>
                <c:pt idx="43">
                  <c:v>3</c:v>
                </c:pt>
                <c:pt idx="44">
                  <c:v>3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23-4AE8-9C0B-E9EA8A45CD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Composite Building</c:v>
                </c:pt>
              </c:strCache>
            </c:strRef>
          </c:tx>
          <c:spPr>
            <a:solidFill>
              <a:schemeClr val="accent3">
                <a:shade val="61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Sheet1!$C$2:$C$48</c:f>
              <c:numCache>
                <c:formatCode>General</c:formatCode>
                <c:ptCount val="47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1</c:v>
                </c:pt>
                <c:pt idx="25">
                  <c:v>0</c:v>
                </c:pt>
                <c:pt idx="26">
                  <c:v>5</c:v>
                </c:pt>
                <c:pt idx="27">
                  <c:v>1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1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4</c:v>
                </c:pt>
                <c:pt idx="40">
                  <c:v>0</c:v>
                </c:pt>
                <c:pt idx="41">
                  <c:v>2</c:v>
                </c:pt>
                <c:pt idx="42">
                  <c:v>3</c:v>
                </c:pt>
                <c:pt idx="43">
                  <c:v>2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23-4AE8-9C0B-E9EA8A45CD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 Building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Sheet1!$D$2:$D$48</c:f>
              <c:numCache>
                <c:formatCode>General</c:formatCode>
                <c:ptCount val="47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0</c:v>
                </c:pt>
                <c:pt idx="4">
                  <c:v>2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</c:v>
                </c:pt>
                <c:pt idx="10">
                  <c:v>1</c:v>
                </c:pt>
                <c:pt idx="11">
                  <c:v>4</c:v>
                </c:pt>
                <c:pt idx="12">
                  <c:v>4</c:v>
                </c:pt>
                <c:pt idx="13">
                  <c:v>3</c:v>
                </c:pt>
                <c:pt idx="14">
                  <c:v>3</c:v>
                </c:pt>
                <c:pt idx="15">
                  <c:v>4</c:v>
                </c:pt>
                <c:pt idx="16">
                  <c:v>6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4</c:v>
                </c:pt>
                <c:pt idx="21">
                  <c:v>2</c:v>
                </c:pt>
                <c:pt idx="22">
                  <c:v>1</c:v>
                </c:pt>
                <c:pt idx="23">
                  <c:v>3</c:v>
                </c:pt>
                <c:pt idx="24">
                  <c:v>3</c:v>
                </c:pt>
                <c:pt idx="25">
                  <c:v>2</c:v>
                </c:pt>
                <c:pt idx="26">
                  <c:v>2</c:v>
                </c:pt>
                <c:pt idx="27">
                  <c:v>5</c:v>
                </c:pt>
                <c:pt idx="28">
                  <c:v>4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4</c:v>
                </c:pt>
                <c:pt idx="34">
                  <c:v>3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23-4AE8-9C0B-E9EA8A45CD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Reinforced Concrete Bridge</c:v>
                </c:pt>
              </c:strCache>
            </c:strRef>
          </c:tx>
          <c:spPr>
            <a:solidFill>
              <a:schemeClr val="accent3">
                <a:shade val="92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Sheet1!$E$2:$E$48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3</c:v>
                </c:pt>
                <c:pt idx="18">
                  <c:v>7</c:v>
                </c:pt>
                <c:pt idx="19">
                  <c:v>5</c:v>
                </c:pt>
                <c:pt idx="20">
                  <c:v>10</c:v>
                </c:pt>
                <c:pt idx="21">
                  <c:v>8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0</c:v>
                </c:pt>
                <c:pt idx="34">
                  <c:v>4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23-4AE8-9C0B-E9EA8A45CD2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Composite Bridge</c:v>
                </c:pt>
              </c:strCache>
            </c:strRef>
          </c:tx>
          <c:spPr>
            <a:solidFill>
              <a:schemeClr val="accent3">
                <a:tint val="93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Sheet1!$F$2:$F$48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23-4AE8-9C0B-E9EA8A45CD2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 Bridge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Sheet1!$G$2:$G$48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423-4AE8-9C0B-E9EA8A45CD2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Dams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Sheet1!$H$2:$H$48</c:f>
              <c:numCache>
                <c:formatCode>General</c:formatCode>
                <c:ptCount val="47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23-4AE8-9C0B-E9EA8A45CD2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Other Structure Types</c:v>
                </c:pt>
              </c:strCache>
            </c:strRef>
          </c:tx>
          <c:spPr>
            <a:solidFill>
              <a:schemeClr val="accent3">
                <a:tint val="46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Sheet1!$A$2:$A$48</c:f>
              <c:numCache>
                <c:formatCode>General</c:formatCode>
                <c:ptCount val="47"/>
                <c:pt idx="0">
                  <c:v>1975</c:v>
                </c:pt>
                <c:pt idx="1">
                  <c:v>1976</c:v>
                </c:pt>
                <c:pt idx="2">
                  <c:v>1977</c:v>
                </c:pt>
                <c:pt idx="3">
                  <c:v>1978</c:v>
                </c:pt>
                <c:pt idx="4">
                  <c:v>1979</c:v>
                </c:pt>
                <c:pt idx="5">
                  <c:v>1980</c:v>
                </c:pt>
                <c:pt idx="6">
                  <c:v>1981</c:v>
                </c:pt>
                <c:pt idx="7">
                  <c:v>1982</c:v>
                </c:pt>
                <c:pt idx="8">
                  <c:v>1983</c:v>
                </c:pt>
                <c:pt idx="9">
                  <c:v>1984</c:v>
                </c:pt>
                <c:pt idx="10">
                  <c:v>1985</c:v>
                </c:pt>
                <c:pt idx="11">
                  <c:v>1986</c:v>
                </c:pt>
                <c:pt idx="12">
                  <c:v>1987</c:v>
                </c:pt>
                <c:pt idx="13">
                  <c:v>1988</c:v>
                </c:pt>
                <c:pt idx="14">
                  <c:v>1989</c:v>
                </c:pt>
                <c:pt idx="15">
                  <c:v>1990</c:v>
                </c:pt>
                <c:pt idx="16">
                  <c:v>1991</c:v>
                </c:pt>
                <c:pt idx="17">
                  <c:v>1992</c:v>
                </c:pt>
                <c:pt idx="18">
                  <c:v>1993</c:v>
                </c:pt>
                <c:pt idx="19">
                  <c:v>1994</c:v>
                </c:pt>
                <c:pt idx="20">
                  <c:v>1995</c:v>
                </c:pt>
                <c:pt idx="21">
                  <c:v>1996</c:v>
                </c:pt>
                <c:pt idx="22">
                  <c:v>1997</c:v>
                </c:pt>
                <c:pt idx="23">
                  <c:v>1998</c:v>
                </c:pt>
                <c:pt idx="24">
                  <c:v>1999</c:v>
                </c:pt>
                <c:pt idx="25">
                  <c:v>2000</c:v>
                </c:pt>
                <c:pt idx="26">
                  <c:v>2001</c:v>
                </c:pt>
                <c:pt idx="27">
                  <c:v>2002</c:v>
                </c:pt>
                <c:pt idx="28">
                  <c:v>2003</c:v>
                </c:pt>
                <c:pt idx="29">
                  <c:v>2004</c:v>
                </c:pt>
                <c:pt idx="30">
                  <c:v>2005</c:v>
                </c:pt>
                <c:pt idx="31">
                  <c:v>2006</c:v>
                </c:pt>
                <c:pt idx="32">
                  <c:v>2007</c:v>
                </c:pt>
                <c:pt idx="33">
                  <c:v>2008</c:v>
                </c:pt>
                <c:pt idx="34">
                  <c:v>2009</c:v>
                </c:pt>
                <c:pt idx="35">
                  <c:v>2010</c:v>
                </c:pt>
                <c:pt idx="36">
                  <c:v>2011</c:v>
                </c:pt>
                <c:pt idx="37">
                  <c:v>2012</c:v>
                </c:pt>
                <c:pt idx="38">
                  <c:v>2013</c:v>
                </c:pt>
                <c:pt idx="39">
                  <c:v>2014</c:v>
                </c:pt>
                <c:pt idx="40">
                  <c:v>2015</c:v>
                </c:pt>
                <c:pt idx="41">
                  <c:v>2016</c:v>
                </c:pt>
                <c:pt idx="42">
                  <c:v>2017</c:v>
                </c:pt>
                <c:pt idx="43">
                  <c:v>2018</c:v>
                </c:pt>
                <c:pt idx="44">
                  <c:v>2019</c:v>
                </c:pt>
                <c:pt idx="45">
                  <c:v>2020</c:v>
                </c:pt>
                <c:pt idx="46">
                  <c:v>2021</c:v>
                </c:pt>
              </c:numCache>
            </c:numRef>
          </c:cat>
          <c:val>
            <c:numRef>
              <c:f>Sheet1!$I$2:$I$48</c:f>
              <c:numCache>
                <c:formatCode>General</c:formatCode>
                <c:ptCount val="4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423-4AE8-9C0B-E9EA8A45CD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8939343"/>
        <c:axId val="1738936943"/>
      </c:barChart>
      <c:catAx>
        <c:axId val="173893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50570744707285864"/>
              <c:y val="0.865827621367472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38936943"/>
        <c:crosses val="autoZero"/>
        <c:auto val="1"/>
        <c:lblAlgn val="ctr"/>
        <c:lblOffset val="100"/>
        <c:noMultiLvlLbl val="0"/>
      </c:catAx>
      <c:valAx>
        <c:axId val="1738936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Instrumented</a:t>
                </a:r>
                <a:r>
                  <a:rPr lang="en-US" sz="16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Structures</a:t>
                </a:r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8.1766148814390836E-3"/>
              <c:y val="0.22553376196680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38939343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6.6793181395204876E-2"/>
          <c:y val="0.90635760023349754"/>
          <c:w val="0.90804212515899752"/>
          <c:h val="7.4100436186483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0.35087</cdr:x>
      <cdr:y>0.13858</cdr:y>
    </cdr:from>
    <cdr:to>
      <cdr:x>0.35087</cdr:x>
      <cdr:y>0.57697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EA8A7A3-A33F-52EC-E9D8-03E507AAA871}"/>
            </a:ext>
          </a:extLst>
        </cdr:cNvPr>
        <cdr:cNvCxnSpPr/>
      </cdr:nvCxnSpPr>
      <cdr:spPr>
        <a:xfrm xmlns:a="http://schemas.openxmlformats.org/drawingml/2006/main" flipV="1">
          <a:off x="4243533" y="922916"/>
          <a:ext cx="0" cy="2919606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6749A-CF5B-466B-B95D-415B7D162E53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D6EE4-09F1-4699-B9E8-F7755EFA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68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6EE4-09F1-4699-B9E8-F7755EFA31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50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6EE4-09F1-4699-B9E8-F7755EFA31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0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6EE4-09F1-4699-B9E8-F7755EFA31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9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these earthquakes played a role in code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6EE4-09F1-4699-B9E8-F7755EFA31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6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6EE4-09F1-4699-B9E8-F7755EFA31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6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Trends: lots of dams, RC bldgs. In the early years</a:t>
            </a:r>
          </a:p>
          <a:p>
            <a:r>
              <a:rPr lang="en-US" dirty="0"/>
              <a:t>Other(usually steel) and composite buildings start to outnumber RC in the early 1990s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6EE4-09F1-4699-B9E8-F7755EFA31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36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Bridges pick up in the early 1990s, due to Caltrans/CSMIP agreement. Lots of overpasses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6EE4-09F1-4699-B9E8-F7755EFA31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92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Trends: lots of dams, RC bldgs. In the early years</a:t>
            </a:r>
          </a:p>
          <a:p>
            <a:r>
              <a:rPr lang="en-US" dirty="0"/>
              <a:t>Bridges pick up in the early 1990s, due to Caltrans/CSMIP agreement. Lots of overpasses</a:t>
            </a:r>
          </a:p>
          <a:p>
            <a:endParaRPr lang="en-US" dirty="0"/>
          </a:p>
          <a:p>
            <a:r>
              <a:rPr lang="en-US" dirty="0"/>
              <a:t>Other(usually steel) and composite buildings start to outnumber RC in the early 1990s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D6EE4-09F1-4699-B9E8-F7755EFA31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9FEC-DA46-24BC-7295-84D3ABCD6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126D1-BB8A-5235-32EA-9ADA98A27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01511-2773-C2EC-4D0F-A4BBE68B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1156D-8DF7-EFC9-B410-8BEB892E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914C7-EC8B-9000-5A69-543798A7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9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0F70-6A10-FA6C-00DE-99B8D42A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F3E03-7337-CC94-6172-8E490E40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DD6CB-D9B3-EDC9-DBA2-90080515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56D3B-5DC3-DA47-D819-9CA101C1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C665B-738F-B983-8864-1A81CB76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57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5DC53F-7ABC-2403-E2E8-569E3F5F1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B88A7-8942-C240-EB32-B9F561055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78ED1-2898-7D5D-79B8-C26237D2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52A9-8BA8-8AEA-9A60-9B12DC887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ED12C-A6CA-7CC8-46C8-A4153E24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2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AE155-B1AD-DD5A-4F72-F1C7A5CA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4799A-CE4D-65DB-F74E-EC43B3E4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557D6-AFCD-8018-E0A8-EB8C4CD1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094F8-8EF4-B289-E094-498ADC7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966F5-B17E-0164-BA6C-55BBD92C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2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75F3-2467-B553-AE48-D78130B4F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AAC29-7778-BA1F-E1EC-48A35276D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E2F5B-D789-2549-2A6A-69EA4E91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AA7D3-B9B1-733E-7BD4-C8B909E1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1342F-31B6-F3D0-09EF-D5BBC71D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3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8D29-BCA8-3527-4328-8006A19C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27173-30F3-0F6B-29D9-6E46627D5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9825B-CFE8-466F-4339-6802B976D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1AA6F-9226-BFCC-DC7B-E968AC03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3AED8-68FA-CF3C-D78E-FB0D4792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7AA6E-EB5F-4828-4F05-CCF7FC3B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6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6EE6-B438-2172-48C0-75D378473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EFF43-406C-A5E2-1FB3-DA85FAA52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D206F-AFDB-9CA9-AFED-73406813F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E0702-D066-551E-B535-0378AE825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EAF094-D473-D574-70C7-430940EBA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C432E-EF95-EA76-6046-7F4AB35B1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CE8399-FE5A-BAFC-71D0-B1E972D49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2370B6-DF32-13EC-61CB-031FD721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7F24-3556-B21E-92C0-A887374C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9F0C7-979C-8750-F264-A53D9C7B2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6FEAF-DC41-F6CC-D3DE-9D93CF4C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5F854-4E43-CA01-FFE6-A02B008F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BC19A-54E8-148B-1F00-D5FA92E4B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1B078-A3BA-F08D-EBB8-057CD734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399F1-138D-AFE1-69FA-38EC1105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8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F135-DA7D-8D8B-5B61-0FE0DE35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D696-622A-972C-FB8F-E4DE45949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13EEA-9EBD-E345-F616-803E740BB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5F7BF-7B98-F458-9153-761738ED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76E9F-9B13-A4AE-57AD-FF457F06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2946C-02F8-96B2-F1EE-A261459A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2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57A3-BE56-38CA-23C8-29303412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556A2F-E059-81FE-261B-4E6BAEA6C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3704A-E0A6-FCAC-954E-029647E82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DBFC8-6F90-4D68-E962-EEF63E7F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CE89F-F369-0BE6-A716-04178A29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83C45-2E77-44C1-26CA-3B614E7B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7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0E2F3-3399-FE56-7789-EEB3A2BB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FD9BA-080B-A36C-3F12-3D2C811AE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737BE-097E-F20C-D4B2-75AFF6A8A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5AEF3-4D5F-4997-B469-0DAAC91148A5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E33D2-3B69-BABF-D324-5D975607E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75333-2895-12E6-1BA2-E1B92A83F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A54C9-CF12-4E3F-BE8E-DC1A34CC3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3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s.usgs.gov/fs/1995/0096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3A47-A463-6E37-FE00-308E6C63E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547" y="927699"/>
            <a:ext cx="10374903" cy="2659563"/>
          </a:xfrm>
        </p:spPr>
        <p:txBody>
          <a:bodyPr anchor="ctr">
            <a:normAutofit fontScale="90000"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The History and Design Implications of Strong-Motion Instrumentation of Reinforced Concrete Structures in California</a:t>
            </a:r>
            <a:endParaRPr lang="en-US" sz="8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912E1-C9E0-449B-8F60-83C1FA061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193677"/>
            <a:ext cx="9144000" cy="931406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Jacob Morgan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May 8,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18972-D5B4-0B0D-BA00-EF714076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739" y="5731499"/>
            <a:ext cx="2645622" cy="993486"/>
          </a:xfrm>
          <a:prstGeom prst="rect">
            <a:avLst/>
          </a:prstGeom>
        </p:spPr>
      </p:pic>
      <p:pic>
        <p:nvPicPr>
          <p:cNvPr id="1026" name="Picture 2" descr="MIT logo download in SVG or PNG - LogosArchive">
            <a:extLst>
              <a:ext uri="{FF2B5EF4-FFF2-40B4-BE49-F238E27FC236}">
                <a16:creationId xmlns:a16="http://schemas.microsoft.com/office/drawing/2014/main" id="{02558D0D-AEC2-2C56-0263-ED1DE0FA7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63" y="5873432"/>
            <a:ext cx="3055307" cy="70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913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9E129E8-84BC-82EE-2941-50BA05A8D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670664"/>
              </p:ext>
            </p:extLst>
          </p:nvPr>
        </p:nvGraphicFramePr>
        <p:xfrm>
          <a:off x="48768" y="99060"/>
          <a:ext cx="12094464" cy="6659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D686EF-A427-405A-222B-F59A50781EF9}"/>
              </a:ext>
            </a:extLst>
          </p:cNvPr>
          <p:cNvSpPr txBox="1"/>
          <p:nvPr/>
        </p:nvSpPr>
        <p:spPr>
          <a:xfrm>
            <a:off x="10787975" y="3059668"/>
            <a:ext cx="933855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 = 353</a:t>
            </a:r>
          </a:p>
        </p:txBody>
      </p:sp>
    </p:spTree>
    <p:extLst>
      <p:ext uri="{BB962C8B-B14F-4D97-AF65-F5344CB8AC3E}">
        <p14:creationId xmlns:p14="http://schemas.microsoft.com/office/powerpoint/2010/main" val="32370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9E129E8-84BC-82EE-2941-50BA05A8D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4598085"/>
              </p:ext>
            </p:extLst>
          </p:nvPr>
        </p:nvGraphicFramePr>
        <p:xfrm>
          <a:off x="48768" y="99060"/>
          <a:ext cx="12094464" cy="6659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FE8DD62-245E-EA87-FB65-DB5C192DF71F}"/>
              </a:ext>
            </a:extLst>
          </p:cNvPr>
          <p:cNvCxnSpPr>
            <a:cxnSpLocks/>
          </p:cNvCxnSpPr>
          <p:nvPr/>
        </p:nvCxnSpPr>
        <p:spPr>
          <a:xfrm flipV="1">
            <a:off x="5369186" y="1668108"/>
            <a:ext cx="0" cy="18919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56DACA-4E8B-8B6C-00A6-B845CBE4905C}"/>
              </a:ext>
            </a:extLst>
          </p:cNvPr>
          <p:cNvSpPr txBox="1"/>
          <p:nvPr/>
        </p:nvSpPr>
        <p:spPr>
          <a:xfrm>
            <a:off x="5369186" y="998545"/>
            <a:ext cx="129361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Northridge</a:t>
            </a:r>
          </a:p>
          <a:p>
            <a:pPr algn="ctr"/>
            <a:r>
              <a:rPr lang="en-US" b="1" dirty="0"/>
              <a:t>earthquake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A7083-03F0-D005-0D1A-33C9A635EC71}"/>
              </a:ext>
            </a:extLst>
          </p:cNvPr>
          <p:cNvSpPr txBox="1"/>
          <p:nvPr/>
        </p:nvSpPr>
        <p:spPr>
          <a:xfrm>
            <a:off x="7134424" y="1985080"/>
            <a:ext cx="3905247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Increased focus on steel/composite braced frames and moment frames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0BDB4-E933-E1A2-74CA-11E06BE300E7}"/>
              </a:ext>
            </a:extLst>
          </p:cNvPr>
          <p:cNvSpPr txBox="1"/>
          <p:nvPr/>
        </p:nvSpPr>
        <p:spPr>
          <a:xfrm>
            <a:off x="1892112" y="1985080"/>
            <a:ext cx="1874518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RC buildings most wide-spread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8EF150-1BD2-F584-6435-7E58AB09E39B}"/>
              </a:ext>
            </a:extLst>
          </p:cNvPr>
          <p:cNvCxnSpPr>
            <a:cxnSpLocks/>
          </p:cNvCxnSpPr>
          <p:nvPr/>
        </p:nvCxnSpPr>
        <p:spPr>
          <a:xfrm flipV="1">
            <a:off x="4300815" y="1664112"/>
            <a:ext cx="0" cy="18919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8FBC26-F44B-6458-D9CB-4E99F2BF61B1}"/>
              </a:ext>
            </a:extLst>
          </p:cNvPr>
          <p:cNvSpPr txBox="1"/>
          <p:nvPr/>
        </p:nvSpPr>
        <p:spPr>
          <a:xfrm>
            <a:off x="2829371" y="1017781"/>
            <a:ext cx="147144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Loma </a:t>
            </a:r>
            <a:r>
              <a:rPr lang="en-US" b="1" dirty="0" err="1"/>
              <a:t>Prieta</a:t>
            </a:r>
            <a:endParaRPr lang="en-US" b="1" dirty="0"/>
          </a:p>
          <a:p>
            <a:pPr algn="ctr"/>
            <a:r>
              <a:rPr lang="en-US" b="1" dirty="0"/>
              <a:t>earthquake</a:t>
            </a:r>
          </a:p>
        </p:txBody>
      </p:sp>
    </p:spTree>
    <p:extLst>
      <p:ext uri="{BB962C8B-B14F-4D97-AF65-F5344CB8AC3E}">
        <p14:creationId xmlns:p14="http://schemas.microsoft.com/office/powerpoint/2010/main" val="2217399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9E129E8-84BC-82EE-2941-50BA05A8D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81075"/>
              </p:ext>
            </p:extLst>
          </p:nvPr>
        </p:nvGraphicFramePr>
        <p:xfrm>
          <a:off x="48768" y="99060"/>
          <a:ext cx="12094464" cy="6659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7AC906B-1E99-7985-5F18-592A2B46D3BD}"/>
              </a:ext>
            </a:extLst>
          </p:cNvPr>
          <p:cNvSpPr txBox="1"/>
          <p:nvPr/>
        </p:nvSpPr>
        <p:spPr>
          <a:xfrm>
            <a:off x="4292297" y="817582"/>
            <a:ext cx="4908851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CSMIP/Caltrans Instrumentation Initiative begins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9339E1-725D-4D1A-F8F4-702C6E1AC3AF}"/>
              </a:ext>
            </a:extLst>
          </p:cNvPr>
          <p:cNvCxnSpPr>
            <a:cxnSpLocks/>
          </p:cNvCxnSpPr>
          <p:nvPr/>
        </p:nvCxnSpPr>
        <p:spPr>
          <a:xfrm flipV="1">
            <a:off x="5359415" y="2022438"/>
            <a:ext cx="0" cy="18919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D95A80-DEAA-CF82-A588-8FA23E295D6D}"/>
              </a:ext>
            </a:extLst>
          </p:cNvPr>
          <p:cNvSpPr txBox="1"/>
          <p:nvPr/>
        </p:nvSpPr>
        <p:spPr>
          <a:xfrm>
            <a:off x="5359414" y="1403263"/>
            <a:ext cx="129361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Northridge</a:t>
            </a:r>
          </a:p>
          <a:p>
            <a:pPr algn="ctr"/>
            <a:r>
              <a:rPr lang="en-US" b="1" dirty="0"/>
              <a:t>earthquake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48A7CA-BAF1-1873-F71E-9D00BD9D2747}"/>
              </a:ext>
            </a:extLst>
          </p:cNvPr>
          <p:cNvCxnSpPr>
            <a:cxnSpLocks/>
          </p:cNvCxnSpPr>
          <p:nvPr/>
        </p:nvCxnSpPr>
        <p:spPr>
          <a:xfrm flipV="1">
            <a:off x="4194898" y="2049594"/>
            <a:ext cx="0" cy="18919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0CEBBF-34E0-0D31-6153-22D4569E1848}"/>
              </a:ext>
            </a:extLst>
          </p:cNvPr>
          <p:cNvSpPr txBox="1"/>
          <p:nvPr/>
        </p:nvSpPr>
        <p:spPr>
          <a:xfrm>
            <a:off x="2857500" y="1403263"/>
            <a:ext cx="1337398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Loma </a:t>
            </a:r>
            <a:r>
              <a:rPr lang="en-US" b="1" dirty="0" err="1"/>
              <a:t>Prieta</a:t>
            </a:r>
            <a:r>
              <a:rPr lang="en-US" b="1" dirty="0"/>
              <a:t> earthquake</a:t>
            </a:r>
          </a:p>
        </p:txBody>
      </p:sp>
    </p:spTree>
    <p:extLst>
      <p:ext uri="{BB962C8B-B14F-4D97-AF65-F5344CB8AC3E}">
        <p14:creationId xmlns:p14="http://schemas.microsoft.com/office/powerpoint/2010/main" val="3356614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D7594-B0AB-1E77-3734-4316CA7B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1075670" cy="4667250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Strong-motion data played instrumental role in code development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earthquake motion and probabilistic nature of ground motion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Empirical data improved on code formulae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Trends in structural instrumentation show priorities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Impact of events not immediate, but visible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Priorities follow what failed in previous earthquakes</a:t>
            </a:r>
          </a:p>
          <a:p>
            <a:pPr lvl="3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San Fernando: RC buildings and dams (close-calls)</a:t>
            </a:r>
          </a:p>
          <a:p>
            <a:pPr lvl="3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Loma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Prieta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Bridges</a:t>
            </a:r>
          </a:p>
          <a:p>
            <a:pPr lvl="3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Northridge: Bridges, steel moment frames</a:t>
            </a:r>
          </a:p>
          <a:p>
            <a:pPr lvl="2"/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FCF6EB-222B-B864-95B0-E6C5B227298F}"/>
              </a:ext>
            </a:extLst>
          </p:cNvPr>
          <p:cNvSpPr txBox="1">
            <a:spLocks/>
          </p:cNvSpPr>
          <p:nvPr/>
        </p:nvSpPr>
        <p:spPr>
          <a:xfrm>
            <a:off x="615462" y="365125"/>
            <a:ext cx="11315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B726BF-7008-8942-C495-0D7D4DE0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5998598"/>
            <a:ext cx="1926771" cy="7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70A7-C877-570F-95A0-4A0DE258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 (1/2)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5FC94-303E-6994-F6B7-C2B81ECF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379"/>
            <a:ext cx="10515600" cy="5213021"/>
          </a:xfrm>
        </p:spPr>
        <p:txBody>
          <a:bodyPr>
            <a:noAutofit/>
          </a:bodyPr>
          <a:lstStyle/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Christopher Arnold et al. Imperial County Services Building: Occupant Behavior and Operational Consequences as a Result of the 1979 Imperial Valley Earthquake. Technical Report PB83-145532. San Mateo, California: Building Systems Development, Inc., Aug. 1982.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D.M.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Boore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J.J.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Bommer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“Processing of strong-motion accelerograms: needs, options and consequences”. In: Soil Dynamics and Earthquake Engineering 25 (2005), pp. 93–115.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10.1016/j.soildyn.2004.10.007.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California Geological Survey. California Strong Motion Instrumentation Program. California Department of Conservation. n.d. url: https://www.conservation.ca.gov/cgs/smi.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California Geological Survey. The 1989 Loma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Prieta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Earthquake. California Department of Conservation. n.d. url: https://www.conservation.ca.gov/cgs/earthquakes/loma-prieta.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Earthquake Science Center. M6.7 January 17, 1994 Northridge, California Earthquake. U.S. Geological Survey. 2024. url: https://www.usgs.gov/science/m67-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- 17- 1994-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northridge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california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-earthquake (visited on 03/20/2024).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Rakesh K. Goel and Anil K. Chopra. Vibration Properties of Buildings Determined from Recorded Earthquake Motions. Research Report UCB/EERC-97/14. Available from National Technical Information Service, U.S. Department of Commerce, Springfield, Virginia 22161. Richmond, CA: Earthquake Engineering Research Center, University of California, Berkeley, Dec. 1997.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Grant No.CMS9416265 from the National Science Foundation.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T. Heaton et al. “The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TriNet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Project”. In: Proc. of the 11th World Conference on Earthquake Engineering. Paper No. 2136. 1998.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isbn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 08 042822 3.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William T. Holmes. “The Evolution of Seismic Design Provisions of U.S. Building Codes”. In: Proceedings of the 9th U.S. National and 10th Canadian Conference on Earthquake Engineering. 9</a:t>
            </a:r>
            <a:r>
              <a:rPr lang="en-US" sz="1050" baseline="30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U.S. National and 10th Canadian Conference on Earthquake Engineering. Toronto, Ontario, Canada: Earthquake Engineering Research Institute, July 2010, Paper No 1657.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M.J. Huang and A.F.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Shakal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“Analysis of Building Strong-Motion Records from the 1994 Northridge, California Earthquake”. In: Proceedings of the Eleventh World Conference on Earthquake Engineering. Amsterdam: Elsevier Science Ltd, 1996.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isbn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 08 042822 3.19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M.J. Huang and A.F.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Shakal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“Strong Motion Instrumentation of Seismically-Strengthened Port Structures in California by CSMIP”. In: Technical Council on Lifeline Earthquake Engineering Conference (TCLEE) 2009. Oakland, California, United States: American Society of Civil Engineers, 2009, pp. 1-9.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10.1061/41050(357)99.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M.J. Huang and A.F.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Shakal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“Structure Instrumentation in the California Strong Motion Instrumentation Program”. In: Strong Motion Instrumentation for Civil Engineering Structures. Ed. by M.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Erdik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 Dordrecht: Springer Netherlands, 2001, pp. 17–31.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10.1007/978-94-010-0696-5_2.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R.A. Page, D.M.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Boore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R.F. Yerkes. The Los Angeles Dam Story. U.S. Geological Survey. 1995. url: 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https://pubs.usgs.gov/fs/1995/0096/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R. Shepherd and A. W. Plunkett. “Damage Analyses of Imperial County Services Building”. In: Journal of Structural Engineering 109.7 (1983), pp. 1711–1726.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of California, Alfred E. Alquist Seismic Safety Commission. The Field Act and its Relative Effectiveness in Reducing Earthquake Damage in California Public Schools. No. CSSC-09. Sacramento, California: Seismic Safety Commission, Oct. 2009.</a:t>
            </a:r>
          </a:p>
        </p:txBody>
      </p:sp>
    </p:spTree>
    <p:extLst>
      <p:ext uri="{BB962C8B-B14F-4D97-AF65-F5344CB8AC3E}">
        <p14:creationId xmlns:p14="http://schemas.microsoft.com/office/powerpoint/2010/main" val="22080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70A7-C877-570F-95A0-4A0DE258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 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5FC94-303E-6994-F6B7-C2B81ECF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379"/>
            <a:ext cx="10515600" cy="5213021"/>
          </a:xfrm>
        </p:spPr>
        <p:txBody>
          <a:bodyPr>
            <a:noAutofit/>
          </a:bodyPr>
          <a:lstStyle/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Structural Engineers Association of California. Recommended Lateral Force Requirements and Commentary. San Francisco, CA: SEAOC, 1960.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M.D.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Trifunac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S.S.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Ivanovi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́c, and M.I.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Todorovska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Instrumented 7-Storey Reinforced Concrete Building in Van Nuys, California: Description of Damage from the 1994 Northridge Earthquake and Strong Motion Data. Technical Report CE 99-02. Los Angeles, California: University of Southern California, Department of Civil Engineering, July 1999.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U.S. Geological Survey. M 6.9 - The 1989 Loma 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Prieta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California Earthquake. n.d. url: https ://earthquake.usgs.gov/earthquakes/</a:t>
            </a:r>
            <a:r>
              <a:rPr lang="en-US" sz="105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eventpage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/nc216859/impact.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U.S. Geological Survey. NSMP History. 2024. url: https://earthquake.usgs.gov/monitoring/nsmp/history/.</a:t>
            </a:r>
          </a:p>
          <a:p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U.S. Geological Survey. The Northern California Earthquake, April 18, 1906. n.d. url: https://earthquake.usgs.gov/earthquakes/events/1906calif/virtualtour/earthquake.php.</a:t>
            </a:r>
          </a:p>
        </p:txBody>
      </p:sp>
    </p:spTree>
    <p:extLst>
      <p:ext uri="{BB962C8B-B14F-4D97-AF65-F5344CB8AC3E}">
        <p14:creationId xmlns:p14="http://schemas.microsoft.com/office/powerpoint/2010/main" val="297722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7BC491-D10E-A40E-CC54-E908D3BD1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15" y="1690688"/>
            <a:ext cx="5213770" cy="4829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BF0588-F69A-683A-3317-375804CF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5998598"/>
            <a:ext cx="1926771" cy="7235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536943-584C-A60D-4487-E7A4A8E3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66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 A: Structures by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82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9E129E8-84BC-82EE-2941-50BA05A8D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878420"/>
              </p:ext>
            </p:extLst>
          </p:nvPr>
        </p:nvGraphicFramePr>
        <p:xfrm>
          <a:off x="48768" y="1223010"/>
          <a:ext cx="12094464" cy="5535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BA63A5-C9B9-E080-2A89-295001BA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83" y="99060"/>
            <a:ext cx="11083506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 B: Dam Instrumentation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59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5B70-3BB9-55D3-5387-84DC8745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55" y="25889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Motivation and Significance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C9D77-638E-70A8-06AE-6D60C3434F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8538" y="1584461"/>
                <a:ext cx="6591007" cy="488290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California: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Experiences 2</a:t>
                </a:r>
                <a:r>
                  <a:rPr lang="en-US" baseline="30000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nd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 most seismic activity in U.S.</a:t>
                </a:r>
              </a:p>
              <a:p>
                <a:pPr lvl="2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Behind Alaska (larger and less densely populated)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Nationwide leader in seismic design code</a:t>
                </a:r>
              </a:p>
              <a:p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Prescriptive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performance-based design</a:t>
                </a:r>
              </a:p>
              <a:p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Expansion of seismic instrumentation and use of recorded data 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Has not occurred in a vacuum</a:t>
                </a:r>
              </a:p>
              <a:p>
                <a:pPr lvl="2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Events</a:t>
                </a:r>
              </a:p>
              <a:p>
                <a:pPr lvl="2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Legislation</a:t>
                </a:r>
              </a:p>
              <a:p>
                <a:pPr lvl="2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cs typeface="Arial" panose="020B0604020202020204" pitchFamily="34" charset="0"/>
                  </a:rPr>
                  <a:t>Advancements in tech</a:t>
                </a:r>
              </a:p>
              <a:p>
                <a:endParaRPr lang="en-US" dirty="0">
                  <a:solidFill>
                    <a:schemeClr val="accent1">
                      <a:lumMod val="50000"/>
                    </a:schemeClr>
                  </a:solidFill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solidFill>
                    <a:schemeClr val="accent1">
                      <a:lumMod val="50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en-US" dirty="0">
                  <a:solidFill>
                    <a:schemeClr val="accent1">
                      <a:lumMod val="50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en-US" dirty="0">
                  <a:solidFill>
                    <a:schemeClr val="accent1">
                      <a:lumMod val="50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en-US" dirty="0">
                  <a:solidFill>
                    <a:schemeClr val="accent1">
                      <a:lumMod val="50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en-US" dirty="0">
                  <a:solidFill>
                    <a:schemeClr val="accent1">
                      <a:lumMod val="50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en-US" dirty="0">
                  <a:solidFill>
                    <a:schemeClr val="accent1">
                      <a:lumMod val="50000"/>
                    </a:schemeClr>
                  </a:solidFill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>
                      <a:lumMod val="50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en-US" dirty="0">
                  <a:solidFill>
                    <a:schemeClr val="accent1">
                      <a:lumMod val="50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en-US" dirty="0">
                  <a:solidFill>
                    <a:schemeClr val="accent1">
                      <a:lumMod val="50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C9D77-638E-70A8-06AE-6D60C3434F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8538" y="1584461"/>
                <a:ext cx="6591007" cy="4882906"/>
              </a:xfrm>
              <a:blipFill>
                <a:blip r:embed="rId3"/>
                <a:stretch>
                  <a:fillRect l="-1665" t="-2122" r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48514-CB05-9B15-677D-B50661AD1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7" y="5998598"/>
            <a:ext cx="1926771" cy="723543"/>
          </a:xfrm>
          <a:prstGeom prst="rect">
            <a:avLst/>
          </a:prstGeom>
        </p:spPr>
      </p:pic>
      <p:pic>
        <p:nvPicPr>
          <p:cNvPr id="1026" name="Picture 2" descr="Northridge earthquake 7">
            <a:extLst>
              <a:ext uri="{FF2B5EF4-FFF2-40B4-BE49-F238E27FC236}">
                <a16:creationId xmlns:a16="http://schemas.microsoft.com/office/drawing/2014/main" id="{FA98995E-43DF-CA23-8EAA-776F8A342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811" y="577742"/>
            <a:ext cx="4444883" cy="299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428274-433F-2B05-4E01-D7E428F91BE3}"/>
              </a:ext>
            </a:extLst>
          </p:cNvPr>
          <p:cNvSpPr txBox="1"/>
          <p:nvPr/>
        </p:nvSpPr>
        <p:spPr>
          <a:xfrm>
            <a:off x="7364428" y="6479634"/>
            <a:ext cx="4621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https://www.hollywoodreporter.com/news/general-news/earthquake-20-years-northridge-how-670758/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161AE-1A0B-ECC1-9336-AD6BCAD28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043" y="3738634"/>
            <a:ext cx="4798421" cy="26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5B70-3BB9-55D3-5387-84DC8745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55" y="25889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C9D77-638E-70A8-06AE-6D60C3434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61" y="1393042"/>
            <a:ext cx="5344198" cy="49297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Understand: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What triggered the importance of instrumentation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How instrumentation motivates the advancement of design code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Answer key questions: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What precipitating events led to changes in design code?</a:t>
            </a:r>
          </a:p>
          <a:p>
            <a:pPr lvl="2"/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Specific earthquakes? Specific structural failures?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How does this data translate to code revision?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48514-CB05-9B15-677D-B50661AD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5998598"/>
            <a:ext cx="1926771" cy="72354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F905BD-F359-4D78-45E9-9C077F2C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75"/>
          <a:stretch/>
        </p:blipFill>
        <p:spPr>
          <a:xfrm>
            <a:off x="6096000" y="691929"/>
            <a:ext cx="3563633" cy="178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C5138-6A88-E46B-BAFC-0E21B7305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631" y="2116599"/>
            <a:ext cx="1981932" cy="487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EB591-096D-E8C7-9A9F-D7ED3A0F1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631" y="445852"/>
            <a:ext cx="1898445" cy="73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E8A13-B130-E337-96F7-FDEE9EF98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631" y="1393042"/>
            <a:ext cx="1898446" cy="647958"/>
          </a:xfrm>
          <a:prstGeom prst="rect">
            <a:avLst/>
          </a:prstGeom>
        </p:spPr>
      </p:pic>
      <p:pic>
        <p:nvPicPr>
          <p:cNvPr id="3074" name="Picture 2" descr="Seismic Engineering &amp; Analysis | Applied Science International">
            <a:extLst>
              <a:ext uri="{FF2B5EF4-FFF2-40B4-BE49-F238E27FC236}">
                <a16:creationId xmlns:a16="http://schemas.microsoft.com/office/drawing/2014/main" id="{92E6C0F3-A5C5-10B4-E3B2-B03BD11A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865" y="2722332"/>
            <a:ext cx="49339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135AD6-A66D-9935-7B17-95409722780C}"/>
              </a:ext>
            </a:extLst>
          </p:cNvPr>
          <p:cNvSpPr txBox="1"/>
          <p:nvPr/>
        </p:nvSpPr>
        <p:spPr>
          <a:xfrm>
            <a:off x="6297006" y="6310004"/>
            <a:ext cx="5894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https://www.extremeloading.com/earthquake-expo-2022-keynote-speaker-using-engineering-simulations-to-save-lives/</a:t>
            </a:r>
          </a:p>
        </p:txBody>
      </p:sp>
    </p:spTree>
    <p:extLst>
      <p:ext uri="{BB962C8B-B14F-4D97-AF65-F5344CB8AC3E}">
        <p14:creationId xmlns:p14="http://schemas.microsoft.com/office/powerpoint/2010/main" val="217272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D7594-B0AB-1E77-3734-4316CA7B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914663" cy="4667250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Literature review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Government reports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First-hand accounts of damage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Research studies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Design code revisions</a:t>
            </a:r>
          </a:p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Individual contribution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Is there an uptick in instrumentation after major events? 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Does this align with legislation/code updates?</a:t>
            </a:r>
          </a:p>
          <a:p>
            <a:pPr lvl="2"/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FCF6EB-222B-B864-95B0-E6C5B227298F}"/>
              </a:ext>
            </a:extLst>
          </p:cNvPr>
          <p:cNvSpPr txBox="1">
            <a:spLocks/>
          </p:cNvSpPr>
          <p:nvPr/>
        </p:nvSpPr>
        <p:spPr>
          <a:xfrm>
            <a:off x="615462" y="365125"/>
            <a:ext cx="11315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Approach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B726BF-7008-8942-C495-0D7D4DE0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5998598"/>
            <a:ext cx="1926771" cy="723543"/>
          </a:xfrm>
          <a:prstGeom prst="rect">
            <a:avLst/>
          </a:prstGeom>
        </p:spPr>
      </p:pic>
      <p:pic>
        <p:nvPicPr>
          <p:cNvPr id="1026" name="Picture 2" descr="The California Geological Survey Emblem">
            <a:extLst>
              <a:ext uri="{FF2B5EF4-FFF2-40B4-BE49-F238E27FC236}">
                <a16:creationId xmlns:a16="http://schemas.microsoft.com/office/drawing/2014/main" id="{017D266A-143D-7012-3785-05B12AAED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432" y="166852"/>
            <a:ext cx="1879848" cy="24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HRP - Logo &amp; Identity Guidelines">
            <a:extLst>
              <a:ext uri="{FF2B5EF4-FFF2-40B4-BE49-F238E27FC236}">
                <a16:creationId xmlns:a16="http://schemas.microsoft.com/office/drawing/2014/main" id="{88A30DCC-7D5A-1C91-5FED-FC88A06D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27" y="327123"/>
            <a:ext cx="2062480" cy="117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lifornia Department of Transportation Stories :: Construction Equipment  Guide">
            <a:extLst>
              <a:ext uri="{FF2B5EF4-FFF2-40B4-BE49-F238E27FC236}">
                <a16:creationId xmlns:a16="http://schemas.microsoft.com/office/drawing/2014/main" id="{BEE41901-4AA3-D23E-A369-B13D146E3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590" y="1667003"/>
            <a:ext cx="2789617" cy="8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A6FA28F-31BD-C42E-5D2A-7BAD6C6D7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34" y="4352379"/>
            <a:ext cx="2395989" cy="95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 | FEMA.gov">
            <a:extLst>
              <a:ext uri="{FF2B5EF4-FFF2-40B4-BE49-F238E27FC236}">
                <a16:creationId xmlns:a16="http://schemas.microsoft.com/office/drawing/2014/main" id="{B40B37EB-9D1F-3144-32C0-05A67E9A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07" y="1637418"/>
            <a:ext cx="2509520" cy="9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48446-6599-F364-2037-A33577374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107" y="3429000"/>
            <a:ext cx="1510817" cy="1981021"/>
          </a:xfrm>
          <a:prstGeom prst="rect">
            <a:avLst/>
          </a:prstGeom>
        </p:spPr>
      </p:pic>
      <p:pic>
        <p:nvPicPr>
          <p:cNvPr id="1036" name="Picture 12" descr="ESP Program USGS| National Experienced Workforce Solutions">
            <a:extLst>
              <a:ext uri="{FF2B5EF4-FFF2-40B4-BE49-F238E27FC236}">
                <a16:creationId xmlns:a16="http://schemas.microsoft.com/office/drawing/2014/main" id="{8F723040-13DA-6787-46EF-1EFD1DDE7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323" y="260685"/>
            <a:ext cx="2478150" cy="99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uilding Seismic Safety Council (BSSC) Portal">
            <a:extLst>
              <a:ext uri="{FF2B5EF4-FFF2-40B4-BE49-F238E27FC236}">
                <a16:creationId xmlns:a16="http://schemas.microsoft.com/office/drawing/2014/main" id="{EB98CA24-0960-3523-DCAF-F16194CEB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396" y="5483426"/>
            <a:ext cx="3847854" cy="87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77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FCF6EB-222B-B864-95B0-E6C5B227298F}"/>
              </a:ext>
            </a:extLst>
          </p:cNvPr>
          <p:cNvSpPr txBox="1">
            <a:spLocks/>
          </p:cNvSpPr>
          <p:nvPr/>
        </p:nvSpPr>
        <p:spPr>
          <a:xfrm>
            <a:off x="615462" y="365125"/>
            <a:ext cx="11315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Major Earthquakes in California: 1900-2009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B726BF-7008-8942-C495-0D7D4DE0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5998598"/>
            <a:ext cx="1926771" cy="723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D3509B-D01A-109F-16B8-0AB2593A3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18"/>
          <a:stretch/>
        </p:blipFill>
        <p:spPr>
          <a:xfrm>
            <a:off x="2998555" y="1387311"/>
            <a:ext cx="9084588" cy="5187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312C86-B263-C36D-812D-C697839911A8}"/>
              </a:ext>
            </a:extLst>
          </p:cNvPr>
          <p:cNvSpPr txBox="1"/>
          <p:nvPr/>
        </p:nvSpPr>
        <p:spPr>
          <a:xfrm>
            <a:off x="8650429" y="6584660"/>
            <a:ext cx="4237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of California, Alfred E. Alquist Seismic Safety Commission</a:t>
            </a:r>
            <a:endParaRPr lang="en-US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837A60-2382-63EC-6361-F0D171CD3666}"/>
              </a:ext>
            </a:extLst>
          </p:cNvPr>
          <p:cNvSpPr/>
          <p:nvPr/>
        </p:nvSpPr>
        <p:spPr>
          <a:xfrm>
            <a:off x="3108960" y="5766270"/>
            <a:ext cx="8925559" cy="26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647B5B-081D-5FD6-323E-8AB91EAF47AD}"/>
              </a:ext>
            </a:extLst>
          </p:cNvPr>
          <p:cNvSpPr/>
          <p:nvPr/>
        </p:nvSpPr>
        <p:spPr>
          <a:xfrm>
            <a:off x="3108960" y="4977577"/>
            <a:ext cx="8925559" cy="26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9FB8D-852B-CAB1-D138-0702E6DFE0BA}"/>
              </a:ext>
            </a:extLst>
          </p:cNvPr>
          <p:cNvSpPr/>
          <p:nvPr/>
        </p:nvSpPr>
        <p:spPr>
          <a:xfrm>
            <a:off x="3108960" y="2278879"/>
            <a:ext cx="8925559" cy="26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05AC7-7535-B565-800A-F3F83A1844C1}"/>
              </a:ext>
            </a:extLst>
          </p:cNvPr>
          <p:cNvSpPr/>
          <p:nvPr/>
        </p:nvSpPr>
        <p:spPr>
          <a:xfrm>
            <a:off x="3108960" y="3350886"/>
            <a:ext cx="8925559" cy="26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75DA2-78FD-E70B-FE66-7A5051A95F57}"/>
              </a:ext>
            </a:extLst>
          </p:cNvPr>
          <p:cNvSpPr/>
          <p:nvPr/>
        </p:nvSpPr>
        <p:spPr>
          <a:xfrm>
            <a:off x="3108959" y="1717420"/>
            <a:ext cx="8925559" cy="26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1D572-D09C-12EF-655D-F49D5E3C3DD2}"/>
              </a:ext>
            </a:extLst>
          </p:cNvPr>
          <p:cNvSpPr txBox="1"/>
          <p:nvPr/>
        </p:nvSpPr>
        <p:spPr>
          <a:xfrm>
            <a:off x="108857" y="2226293"/>
            <a:ext cx="28896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First accelerograph reading!</a:t>
            </a:r>
          </a:p>
        </p:txBody>
      </p:sp>
    </p:spTree>
    <p:extLst>
      <p:ext uri="{BB962C8B-B14F-4D97-AF65-F5344CB8AC3E}">
        <p14:creationId xmlns:p14="http://schemas.microsoft.com/office/powerpoint/2010/main" val="130808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D7594-B0AB-1E77-3734-4316CA7B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68511"/>
            <a:ext cx="11931162" cy="3036955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Code revisions target what failed in previous earthquakes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1933 Long Beach earthquake: Schools 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1971 San Fernando earthquake: RC Buildings, dams (close calls)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1989 Loma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Prieta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earthquake: Bridges/highways, soft-story buildings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1994 Northridge earthquake: Steel moment frame welds, bridges/highways</a:t>
            </a:r>
          </a:p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Code formulae determined from databases of empirical data</a:t>
            </a:r>
          </a:p>
          <a:p>
            <a:pPr lvl="3"/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Building material, building type, dimensions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FCF6EB-222B-B864-95B0-E6C5B227298F}"/>
              </a:ext>
            </a:extLst>
          </p:cNvPr>
          <p:cNvSpPr txBox="1">
            <a:spLocks/>
          </p:cNvSpPr>
          <p:nvPr/>
        </p:nvSpPr>
        <p:spPr>
          <a:xfrm>
            <a:off x="615462" y="365125"/>
            <a:ext cx="11315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Changes to Design Code and Regulations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3583C-2E85-A34F-6005-241F400B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7" t="48186"/>
          <a:stretch/>
        </p:blipFill>
        <p:spPr>
          <a:xfrm>
            <a:off x="411399" y="5227675"/>
            <a:ext cx="2940996" cy="1561189"/>
          </a:xfrm>
          <a:prstGeom prst="rect">
            <a:avLst/>
          </a:prstGeom>
        </p:spPr>
      </p:pic>
      <p:pic>
        <p:nvPicPr>
          <p:cNvPr id="2050" name="Picture 2" descr="Sylmar-San Fernando Earthquake: 45 years ago Tuesday, 64 killed – Daily News">
            <a:extLst>
              <a:ext uri="{FF2B5EF4-FFF2-40B4-BE49-F238E27FC236}">
                <a16:creationId xmlns:a16="http://schemas.microsoft.com/office/drawing/2014/main" id="{06114D84-6CB6-E403-CCC9-52A22BAEE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083" y="4671586"/>
            <a:ext cx="2940996" cy="213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0B0B3-36D9-536B-9FFF-5C2A44995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767" y="4685322"/>
            <a:ext cx="3189657" cy="2103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AAD2B-0715-2DF4-BE6B-341C41D6BFA8}"/>
              </a:ext>
            </a:extLst>
          </p:cNvPr>
          <p:cNvSpPr txBox="1"/>
          <p:nvPr/>
        </p:nvSpPr>
        <p:spPr>
          <a:xfrm>
            <a:off x="411399" y="4858343"/>
            <a:ext cx="65864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3864"/>
                </a:solidFill>
              </a:rPr>
              <a:t>1933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2AA84-8F57-7E40-FA81-EEBF7B010B6A}"/>
              </a:ext>
            </a:extLst>
          </p:cNvPr>
          <p:cNvSpPr txBox="1"/>
          <p:nvPr/>
        </p:nvSpPr>
        <p:spPr>
          <a:xfrm>
            <a:off x="4504811" y="4671586"/>
            <a:ext cx="65864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3864"/>
                </a:solidFill>
              </a:rPr>
              <a:t>1971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A12C7-4854-3C84-4D69-1C41D51C7472}"/>
              </a:ext>
            </a:extLst>
          </p:cNvPr>
          <p:cNvSpPr txBox="1"/>
          <p:nvPr/>
        </p:nvSpPr>
        <p:spPr>
          <a:xfrm>
            <a:off x="8578767" y="4711267"/>
            <a:ext cx="65864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3864"/>
                </a:solidFill>
              </a:rPr>
              <a:t>1989</a:t>
            </a:r>
          </a:p>
        </p:txBody>
      </p:sp>
    </p:spTree>
    <p:extLst>
      <p:ext uri="{BB962C8B-B14F-4D97-AF65-F5344CB8AC3E}">
        <p14:creationId xmlns:p14="http://schemas.microsoft.com/office/powerpoint/2010/main" val="366864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D7594-B0AB-1E77-3734-4316CA7B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3111"/>
            <a:ext cx="11931162" cy="4667250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One code example: calculation of fundamental vibration period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Overestimating period results in underestimation of base shear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Lower period = higher acceleration = higher forces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FCF6EB-222B-B864-95B0-E6C5B227298F}"/>
              </a:ext>
            </a:extLst>
          </p:cNvPr>
          <p:cNvSpPr txBox="1">
            <a:spLocks/>
          </p:cNvSpPr>
          <p:nvPr/>
        </p:nvSpPr>
        <p:spPr>
          <a:xfrm>
            <a:off x="615462" y="365125"/>
            <a:ext cx="11315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Changes to Design Code and Regulations</a:t>
            </a:r>
          </a:p>
        </p:txBody>
      </p:sp>
      <p:pic>
        <p:nvPicPr>
          <p:cNvPr id="1030" name="Picture 6" descr="STRUCTURE magazine | Seismic Time Histories">
            <a:extLst>
              <a:ext uri="{FF2B5EF4-FFF2-40B4-BE49-F238E27FC236}">
                <a16:creationId xmlns:a16="http://schemas.microsoft.com/office/drawing/2014/main" id="{AF690877-D6F3-B33C-6785-2C968E011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19" y="2908674"/>
            <a:ext cx="7762803" cy="394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7120F7-6A7F-107C-FDF6-1AFE3D93202C}"/>
              </a:ext>
            </a:extLst>
          </p:cNvPr>
          <p:cNvCxnSpPr>
            <a:cxnSpLocks/>
          </p:cNvCxnSpPr>
          <p:nvPr/>
        </p:nvCxnSpPr>
        <p:spPr>
          <a:xfrm>
            <a:off x="3879117" y="3429000"/>
            <a:ext cx="0" cy="30731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230F73-C1AA-5FCD-E964-8A5CB4A283AC}"/>
              </a:ext>
            </a:extLst>
          </p:cNvPr>
          <p:cNvCxnSpPr/>
          <p:nvPr/>
        </p:nvCxnSpPr>
        <p:spPr>
          <a:xfrm flipH="1">
            <a:off x="3052293" y="3643134"/>
            <a:ext cx="6568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676EA-E171-B081-E95A-005BC37BFF98}"/>
              </a:ext>
            </a:extLst>
          </p:cNvPr>
          <p:cNvCxnSpPr>
            <a:cxnSpLocks/>
          </p:cNvCxnSpPr>
          <p:nvPr/>
        </p:nvCxnSpPr>
        <p:spPr>
          <a:xfrm>
            <a:off x="4035381" y="3643134"/>
            <a:ext cx="100025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D53B02-9C44-90E6-8DF9-30C33D42A2C7}"/>
              </a:ext>
            </a:extLst>
          </p:cNvPr>
          <p:cNvSpPr txBox="1"/>
          <p:nvPr/>
        </p:nvSpPr>
        <p:spPr>
          <a:xfrm>
            <a:off x="8594639" y="6423375"/>
            <a:ext cx="60945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Source: https://www.structuremag.org/?p=886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D6D71F-02F2-F42B-7F76-24AB7186A396}"/>
              </a:ext>
            </a:extLst>
          </p:cNvPr>
          <p:cNvSpPr txBox="1"/>
          <p:nvPr/>
        </p:nvSpPr>
        <p:spPr>
          <a:xfrm>
            <a:off x="2254533" y="3429000"/>
            <a:ext cx="365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A00534-1A40-C7CA-5215-722FBED2D8F2}"/>
              </a:ext>
            </a:extLst>
          </p:cNvPr>
          <p:cNvCxnSpPr>
            <a:cxnSpLocks/>
          </p:cNvCxnSpPr>
          <p:nvPr/>
        </p:nvCxnSpPr>
        <p:spPr>
          <a:xfrm flipV="1">
            <a:off x="2254533" y="3424187"/>
            <a:ext cx="0" cy="4378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CC8915-5DBD-8CB9-CAEC-25CFF971C1F6}"/>
              </a:ext>
            </a:extLst>
          </p:cNvPr>
          <p:cNvSpPr txBox="1"/>
          <p:nvPr/>
        </p:nvSpPr>
        <p:spPr>
          <a:xfrm>
            <a:off x="5358654" y="3429000"/>
            <a:ext cx="365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V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3D4AC9-D4E1-CE69-ED25-D9BA3CAF79B3}"/>
              </a:ext>
            </a:extLst>
          </p:cNvPr>
          <p:cNvCxnSpPr>
            <a:cxnSpLocks/>
          </p:cNvCxnSpPr>
          <p:nvPr/>
        </p:nvCxnSpPr>
        <p:spPr>
          <a:xfrm>
            <a:off x="5358654" y="3424187"/>
            <a:ext cx="0" cy="46647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1887CCF-0D0D-ECA5-18F9-2200E6F2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5998598"/>
            <a:ext cx="1926771" cy="7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7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FCF6EB-222B-B864-95B0-E6C5B227298F}"/>
              </a:ext>
            </a:extLst>
          </p:cNvPr>
          <p:cNvSpPr txBox="1">
            <a:spLocks/>
          </p:cNvSpPr>
          <p:nvPr/>
        </p:nvSpPr>
        <p:spPr>
          <a:xfrm>
            <a:off x="615462" y="365125"/>
            <a:ext cx="11315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Changes to Design Code and Regulations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AABC3-B6A3-5FFF-E120-0ECA85360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8" y="2758075"/>
            <a:ext cx="4886257" cy="3963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1FA72-C5BF-F220-4682-305FB58D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437" y="2731568"/>
            <a:ext cx="4886257" cy="3990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3C346A-5AF2-EE0F-5F84-7B4D3F7BD8C9}"/>
              </a:ext>
            </a:extLst>
          </p:cNvPr>
          <p:cNvSpPr txBox="1"/>
          <p:nvPr/>
        </p:nvSpPr>
        <p:spPr>
          <a:xfrm>
            <a:off x="7072600" y="1541831"/>
            <a:ext cx="4991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Regression Analysis (Goel and Chopra)</a:t>
            </a:r>
          </a:p>
          <a:p>
            <a:pPr marL="285750" indent="-285750">
              <a:buFontTx/>
              <a:buChar char="-"/>
            </a:pPr>
            <a:r>
              <a:rPr lang="en-US" dirty="0"/>
              <a:t>Normalize height by dimensions from plans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“Effective area”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 periods between upper and lower bounds</a:t>
            </a:r>
          </a:p>
          <a:p>
            <a:pPr marL="285750" indent="-285750" algn="ctr">
              <a:buFontTx/>
              <a:buChar char="-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6DD7C-C10F-A6F7-98D3-F124788A3E66}"/>
              </a:ext>
            </a:extLst>
          </p:cNvPr>
          <p:cNvSpPr txBox="1"/>
          <p:nvPr/>
        </p:nvSpPr>
        <p:spPr>
          <a:xfrm>
            <a:off x="260838" y="1541831"/>
            <a:ext cx="4991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Design Code (UBC 97)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Period calculated as function of height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Periods below lower bound (dangerous)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Periods above upper bound (inefficient)</a:t>
            </a:r>
          </a:p>
          <a:p>
            <a:pPr marL="285750" indent="-285750" algn="ctr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4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D7594-B0AB-1E77-3734-4316CA7B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6518787" cy="4667250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Goal: compare instrumentation dates to major events/legislation</a:t>
            </a:r>
          </a:p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Each station has its own mini webpage 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Some are incomplete with no data</a:t>
            </a:r>
          </a:p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Automated data collection </a:t>
            </a:r>
          </a:p>
          <a:p>
            <a:pPr lvl="2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Python script “web scraping”</a:t>
            </a:r>
          </a:p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Categorize structure type</a:t>
            </a:r>
          </a:p>
          <a:p>
            <a:pPr lvl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Organize structure types based on instrumentation year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FCF6EB-222B-B864-95B0-E6C5B227298F}"/>
              </a:ext>
            </a:extLst>
          </p:cNvPr>
          <p:cNvSpPr txBox="1">
            <a:spLocks/>
          </p:cNvSpPr>
          <p:nvPr/>
        </p:nvSpPr>
        <p:spPr>
          <a:xfrm>
            <a:off x="615462" y="365125"/>
            <a:ext cx="11315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Original Contribution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B726BF-7008-8942-C495-0D7D4DE0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5998598"/>
            <a:ext cx="1926771" cy="723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142D7-0D23-6A12-C8C6-DF3F7D3D4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4"/>
          <a:stretch/>
        </p:blipFill>
        <p:spPr>
          <a:xfrm>
            <a:off x="8298989" y="78377"/>
            <a:ext cx="3632173" cy="3701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924DA6-0032-79D0-B829-FE2975F59B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"/>
          <a:stretch/>
        </p:blipFill>
        <p:spPr>
          <a:xfrm>
            <a:off x="8298989" y="3779898"/>
            <a:ext cx="3632173" cy="28499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2426B2-FB6D-718D-AF4C-866082A1BA9D}"/>
              </a:ext>
            </a:extLst>
          </p:cNvPr>
          <p:cNvCxnSpPr/>
          <p:nvPr/>
        </p:nvCxnSpPr>
        <p:spPr>
          <a:xfrm flipH="1">
            <a:off x="7873605" y="3801958"/>
            <a:ext cx="3284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C2CE56-AB74-7B7C-F3B1-92BD9C90F506}"/>
              </a:ext>
            </a:extLst>
          </p:cNvPr>
          <p:cNvCxnSpPr/>
          <p:nvPr/>
        </p:nvCxnSpPr>
        <p:spPr>
          <a:xfrm flipH="1">
            <a:off x="7873605" y="6532666"/>
            <a:ext cx="3284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87D3A6-8F3F-D7EA-75B5-8BC51A427ED5}"/>
              </a:ext>
            </a:extLst>
          </p:cNvPr>
          <p:cNvCxnSpPr>
            <a:cxnSpLocks/>
          </p:cNvCxnSpPr>
          <p:nvPr/>
        </p:nvCxnSpPr>
        <p:spPr>
          <a:xfrm>
            <a:off x="7873605" y="3801958"/>
            <a:ext cx="0" cy="27307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A591F2-F015-FCF4-317C-9CD48F8E8136}"/>
              </a:ext>
            </a:extLst>
          </p:cNvPr>
          <p:cNvSpPr txBox="1"/>
          <p:nvPr/>
        </p:nvSpPr>
        <p:spPr>
          <a:xfrm>
            <a:off x="5999294" y="4844147"/>
            <a:ext cx="188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 complete for every structure</a:t>
            </a:r>
          </a:p>
        </p:txBody>
      </p:sp>
    </p:spTree>
    <p:extLst>
      <p:ext uri="{BB962C8B-B14F-4D97-AF65-F5344CB8AC3E}">
        <p14:creationId xmlns:p14="http://schemas.microsoft.com/office/powerpoint/2010/main" val="1187195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D2AB051058BF43A6626A2D7DD12673" ma:contentTypeVersion="8" ma:contentTypeDescription="Create a new document." ma:contentTypeScope="" ma:versionID="1ee7ca9481d7a4aaaec8bf2b24863a6b">
  <xsd:schema xmlns:xsd="http://www.w3.org/2001/XMLSchema" xmlns:xs="http://www.w3.org/2001/XMLSchema" xmlns:p="http://schemas.microsoft.com/office/2006/metadata/properties" xmlns:ns3="b63d6ba1-dabd-429b-98a0-29c3462be304" xmlns:ns4="37456383-e48c-4c36-bbee-cbcf1fa69f8d" targetNamespace="http://schemas.microsoft.com/office/2006/metadata/properties" ma:root="true" ma:fieldsID="b0f5fa02e8139e06e15594203f7a81b1" ns3:_="" ns4:_="">
    <xsd:import namespace="b63d6ba1-dabd-429b-98a0-29c3462be304"/>
    <xsd:import namespace="37456383-e48c-4c36-bbee-cbcf1fa69f8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d6ba1-dabd-429b-98a0-29c3462be304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456383-e48c-4c36-bbee-cbcf1fa69f8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63d6ba1-dabd-429b-98a0-29c3462be304" xsi:nil="true"/>
  </documentManagement>
</p:properties>
</file>

<file path=customXml/itemProps1.xml><?xml version="1.0" encoding="utf-8"?>
<ds:datastoreItem xmlns:ds="http://schemas.openxmlformats.org/officeDocument/2006/customXml" ds:itemID="{9C6EFE4F-F885-44FF-A822-572E354ACD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3d6ba1-dabd-429b-98a0-29c3462be304"/>
    <ds:schemaRef ds:uri="37456383-e48c-4c36-bbee-cbcf1fa69f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3C66CD-9115-4CCD-AD2D-B27467238F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3DD0CE-5CEE-4FE1-9607-D1E82FE17A52}">
  <ds:schemaRefs>
    <ds:schemaRef ds:uri="http://purl.org/dc/terms/"/>
    <ds:schemaRef ds:uri="b63d6ba1-dabd-429b-98a0-29c3462be304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37456383-e48c-4c36-bbee-cbcf1fa69f8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6474</TotalTime>
  <Words>1605</Words>
  <Application>Microsoft Office PowerPoint</Application>
  <PresentationFormat>Widescreen</PresentationFormat>
  <Paragraphs>161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The History and Design Implications of Strong-Motion Instrumentation of Reinforced Concrete Structures in California</vt:lpstr>
      <vt:lpstr>Motivation and Significance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(1/2)</vt:lpstr>
      <vt:lpstr>References (2/2)</vt:lpstr>
      <vt:lpstr>Appendix A: Structures by Type</vt:lpstr>
      <vt:lpstr>Appendix B: Dam Instrumentation Years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Alexander Morgan</dc:creator>
  <cp:lastModifiedBy>Jacob Alexander Morgan</cp:lastModifiedBy>
  <cp:revision>7</cp:revision>
  <dcterms:created xsi:type="dcterms:W3CDTF">2023-10-30T20:32:17Z</dcterms:created>
  <dcterms:modified xsi:type="dcterms:W3CDTF">2024-10-19T20:21:23Z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0x01010004D2AB051058BF43A6626A2D7DD12673</vt:lpwstr>
  </property>
</Properties>
</file>